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diagrams/quickStyle8.xml" ContentType="application/vnd.openxmlformats-officedocument.drawingml.diagramStyle+xml"/>
  <Override PartName="/ppt/diagrams/quickStyle9.xml" ContentType="application/vnd.openxmlformats-officedocument.drawingml.diagramStyle+xml"/>
  <Override PartName="/ppt/diagrams/quickStyle10.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ppt/diagrams/drawing10.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89F920-2038-4A8C-901D-97EE4E53AF09}"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A56BA358-110F-4838-8400-B621717FF7F5}">
      <dgm:prSet/>
      <dgm:spPr/>
      <dgm:t>
        <a:bodyPr/>
        <a:lstStyle/>
        <a:p>
          <a:pPr rtl="0"/>
          <a:r>
            <a:rPr lang="tr-TR" dirty="0" err="1" smtClean="0"/>
            <a:t>Koronavirüsler</a:t>
          </a:r>
          <a:r>
            <a:rPr lang="tr-TR" dirty="0" smtClean="0"/>
            <a:t>, soğuk algınlığından, Orta Doğu Solunum Sendromu (MERS-</a:t>
          </a:r>
          <a:r>
            <a:rPr lang="tr-TR" dirty="0" err="1" smtClean="0"/>
            <a:t>CoV</a:t>
          </a:r>
          <a:r>
            <a:rPr lang="tr-TR" dirty="0" smtClean="0"/>
            <a:t>) ve Ağır Akut Solunum Sendromu (SARS-</a:t>
          </a:r>
          <a:r>
            <a:rPr lang="tr-TR" dirty="0" err="1" smtClean="0"/>
            <a:t>CoV</a:t>
          </a:r>
          <a:r>
            <a:rPr lang="tr-TR" dirty="0" smtClean="0"/>
            <a:t>) gibi daha ciddi hastalıklara kadar çeşitli hastalıklara neden olan büyük bir virüs ailesidir.</a:t>
          </a:r>
          <a:endParaRPr lang="tr-TR" dirty="0"/>
        </a:p>
      </dgm:t>
    </dgm:pt>
    <dgm:pt modelId="{3783F206-BFE5-49D7-BCA4-4D501A6B73CB}" type="parTrans" cxnId="{0E9B6EAB-BA6E-4313-AF30-AEBD7EF272B5}">
      <dgm:prSet/>
      <dgm:spPr/>
      <dgm:t>
        <a:bodyPr/>
        <a:lstStyle/>
        <a:p>
          <a:endParaRPr lang="tr-TR"/>
        </a:p>
      </dgm:t>
    </dgm:pt>
    <dgm:pt modelId="{9DED081E-E0A6-4C54-B12E-3A7F6EF74019}" type="sibTrans" cxnId="{0E9B6EAB-BA6E-4313-AF30-AEBD7EF272B5}">
      <dgm:prSet/>
      <dgm:spPr/>
      <dgm:t>
        <a:bodyPr/>
        <a:lstStyle/>
        <a:p>
          <a:endParaRPr lang="tr-TR"/>
        </a:p>
      </dgm:t>
    </dgm:pt>
    <dgm:pt modelId="{D1E1FF4C-32F3-4FC7-BE2F-F5B3B5A80F11}">
      <dgm:prSet/>
      <dgm:spPr/>
      <dgm:t>
        <a:bodyPr/>
        <a:lstStyle/>
        <a:p>
          <a:pPr rtl="0"/>
          <a:r>
            <a:rPr lang="tr-TR" dirty="0" smtClean="0"/>
            <a:t>Bugün dünya genelinde görülmeye başlayan 2019-</a:t>
          </a:r>
          <a:r>
            <a:rPr lang="tr-TR" dirty="0" err="1" smtClean="0"/>
            <a:t>nCoV</a:t>
          </a:r>
          <a:r>
            <a:rPr lang="tr-TR" dirty="0" smtClean="0"/>
            <a:t> de </a:t>
          </a:r>
          <a:r>
            <a:rPr lang="tr-TR" dirty="0" err="1" smtClean="0"/>
            <a:t>koronavirüs</a:t>
          </a:r>
          <a:r>
            <a:rPr lang="tr-TR" dirty="0" smtClean="0"/>
            <a:t> alt türleri arasında yer almaktadır. </a:t>
          </a:r>
          <a:endParaRPr lang="tr-TR" dirty="0"/>
        </a:p>
      </dgm:t>
    </dgm:pt>
    <dgm:pt modelId="{E5F27037-EC95-40CC-B268-9AE66585E802}" type="parTrans" cxnId="{7AA704F4-B345-4477-92BF-9FB0E1C3DDAE}">
      <dgm:prSet/>
      <dgm:spPr/>
      <dgm:t>
        <a:bodyPr/>
        <a:lstStyle/>
        <a:p>
          <a:endParaRPr lang="tr-TR"/>
        </a:p>
      </dgm:t>
    </dgm:pt>
    <dgm:pt modelId="{6BA47917-8D3F-495A-AC16-EF9061366388}" type="sibTrans" cxnId="{7AA704F4-B345-4477-92BF-9FB0E1C3DDAE}">
      <dgm:prSet/>
      <dgm:spPr/>
      <dgm:t>
        <a:bodyPr/>
        <a:lstStyle/>
        <a:p>
          <a:endParaRPr lang="tr-TR"/>
        </a:p>
      </dgm:t>
    </dgm:pt>
    <dgm:pt modelId="{10DD993A-102A-4339-B7D2-3782E306214C}" type="pres">
      <dgm:prSet presAssocID="{5F89F920-2038-4A8C-901D-97EE4E53AF09}" presName="linear" presStyleCnt="0">
        <dgm:presLayoutVars>
          <dgm:animLvl val="lvl"/>
          <dgm:resizeHandles val="exact"/>
        </dgm:presLayoutVars>
      </dgm:prSet>
      <dgm:spPr/>
    </dgm:pt>
    <dgm:pt modelId="{B56B6974-EE1D-47CC-BFD1-C7B030A07B26}" type="pres">
      <dgm:prSet presAssocID="{A56BA358-110F-4838-8400-B621717FF7F5}" presName="parentText" presStyleLbl="node1" presStyleIdx="0" presStyleCnt="2">
        <dgm:presLayoutVars>
          <dgm:chMax val="0"/>
          <dgm:bulletEnabled val="1"/>
        </dgm:presLayoutVars>
      </dgm:prSet>
      <dgm:spPr/>
    </dgm:pt>
    <dgm:pt modelId="{3B65BD23-168D-4115-801E-8BF9CE3C14F4}" type="pres">
      <dgm:prSet presAssocID="{9DED081E-E0A6-4C54-B12E-3A7F6EF74019}" presName="spacer" presStyleCnt="0"/>
      <dgm:spPr/>
    </dgm:pt>
    <dgm:pt modelId="{D4ADF857-0ED2-4387-9107-D576AD839552}" type="pres">
      <dgm:prSet presAssocID="{D1E1FF4C-32F3-4FC7-BE2F-F5B3B5A80F11}" presName="parentText" presStyleLbl="node1" presStyleIdx="1" presStyleCnt="2">
        <dgm:presLayoutVars>
          <dgm:chMax val="0"/>
          <dgm:bulletEnabled val="1"/>
        </dgm:presLayoutVars>
      </dgm:prSet>
      <dgm:spPr/>
    </dgm:pt>
  </dgm:ptLst>
  <dgm:cxnLst>
    <dgm:cxn modelId="{B1CC9A74-27FF-4C4D-9D88-B00081D323B9}" type="presOf" srcId="{A56BA358-110F-4838-8400-B621717FF7F5}" destId="{B56B6974-EE1D-47CC-BFD1-C7B030A07B26}" srcOrd="0" destOrd="0" presId="urn:microsoft.com/office/officeart/2005/8/layout/vList2"/>
    <dgm:cxn modelId="{7AA704F4-B345-4477-92BF-9FB0E1C3DDAE}" srcId="{5F89F920-2038-4A8C-901D-97EE4E53AF09}" destId="{D1E1FF4C-32F3-4FC7-BE2F-F5B3B5A80F11}" srcOrd="1" destOrd="0" parTransId="{E5F27037-EC95-40CC-B268-9AE66585E802}" sibTransId="{6BA47917-8D3F-495A-AC16-EF9061366388}"/>
    <dgm:cxn modelId="{18C0C0F1-F3BC-4D2B-88EE-FF8D6C80FA58}" type="presOf" srcId="{D1E1FF4C-32F3-4FC7-BE2F-F5B3B5A80F11}" destId="{D4ADF857-0ED2-4387-9107-D576AD839552}" srcOrd="0" destOrd="0" presId="urn:microsoft.com/office/officeart/2005/8/layout/vList2"/>
    <dgm:cxn modelId="{0E9B6EAB-BA6E-4313-AF30-AEBD7EF272B5}" srcId="{5F89F920-2038-4A8C-901D-97EE4E53AF09}" destId="{A56BA358-110F-4838-8400-B621717FF7F5}" srcOrd="0" destOrd="0" parTransId="{3783F206-BFE5-49D7-BCA4-4D501A6B73CB}" sibTransId="{9DED081E-E0A6-4C54-B12E-3A7F6EF74019}"/>
    <dgm:cxn modelId="{D7C5B977-3D52-4DD0-9D1D-E11BA255E94F}" type="presOf" srcId="{5F89F920-2038-4A8C-901D-97EE4E53AF09}" destId="{10DD993A-102A-4339-B7D2-3782E306214C}" srcOrd="0" destOrd="0" presId="urn:microsoft.com/office/officeart/2005/8/layout/vList2"/>
    <dgm:cxn modelId="{3E535FB0-DB16-4B59-B966-C7C5A7140BA3}" type="presParOf" srcId="{10DD993A-102A-4339-B7D2-3782E306214C}" destId="{B56B6974-EE1D-47CC-BFD1-C7B030A07B26}" srcOrd="0" destOrd="0" presId="urn:microsoft.com/office/officeart/2005/8/layout/vList2"/>
    <dgm:cxn modelId="{DFA517E4-ADEB-4FAB-96A1-812A652858AB}" type="presParOf" srcId="{10DD993A-102A-4339-B7D2-3782E306214C}" destId="{3B65BD23-168D-4115-801E-8BF9CE3C14F4}" srcOrd="1" destOrd="0" presId="urn:microsoft.com/office/officeart/2005/8/layout/vList2"/>
    <dgm:cxn modelId="{B24219B4-072C-4733-AD5C-EFCBC9CD18ED}" type="presParOf" srcId="{10DD993A-102A-4339-B7D2-3782E306214C}" destId="{D4ADF857-0ED2-4387-9107-D576AD839552}"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ABB6F4D-CCF3-4461-A505-671E32A90D25}"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BCA5C7D7-B4F9-47B5-AB77-B8B7D440621E}">
      <dgm:prSet/>
      <dgm:spPr/>
      <dgm:t>
        <a:bodyPr/>
        <a:lstStyle/>
        <a:p>
          <a:pPr rtl="0"/>
          <a:r>
            <a:rPr lang="tr-TR" dirty="0" smtClean="0"/>
            <a:t>Bardak, tabak gibi kullanılan eşyalar su ve deterjanla yıkamalıdır. Çarşaf, havlu gibi materyal ise 60-90°</a:t>
          </a:r>
          <a:r>
            <a:rPr lang="tr-TR" dirty="0" err="1" smtClean="0"/>
            <a:t>C’de</a:t>
          </a:r>
          <a:r>
            <a:rPr lang="tr-TR" dirty="0" smtClean="0"/>
            <a:t> normal deterjan ile çamaşır makinesinde yıkanır.</a:t>
          </a:r>
          <a:endParaRPr lang="tr-TR" dirty="0"/>
        </a:p>
      </dgm:t>
    </dgm:pt>
    <dgm:pt modelId="{7856422D-7F21-4EA0-AAA4-035A2426ABC7}" type="parTrans" cxnId="{8E1C9428-F1A6-4779-B3E9-F3C9E129C714}">
      <dgm:prSet/>
      <dgm:spPr/>
      <dgm:t>
        <a:bodyPr/>
        <a:lstStyle/>
        <a:p>
          <a:endParaRPr lang="tr-TR"/>
        </a:p>
      </dgm:t>
    </dgm:pt>
    <dgm:pt modelId="{17D6A806-72B6-498E-B924-6AE111265217}" type="sibTrans" cxnId="{8E1C9428-F1A6-4779-B3E9-F3C9E129C714}">
      <dgm:prSet/>
      <dgm:spPr/>
      <dgm:t>
        <a:bodyPr/>
        <a:lstStyle/>
        <a:p>
          <a:endParaRPr lang="tr-TR"/>
        </a:p>
      </dgm:t>
    </dgm:pt>
    <dgm:pt modelId="{5FF4F00E-881A-45F8-8CA2-BEE64C25E977}" type="pres">
      <dgm:prSet presAssocID="{4ABB6F4D-CCF3-4461-A505-671E32A90D25}" presName="linear" presStyleCnt="0">
        <dgm:presLayoutVars>
          <dgm:animLvl val="lvl"/>
          <dgm:resizeHandles val="exact"/>
        </dgm:presLayoutVars>
      </dgm:prSet>
      <dgm:spPr/>
    </dgm:pt>
    <dgm:pt modelId="{F9965151-61BE-4587-9B8C-90A44A1B0780}" type="pres">
      <dgm:prSet presAssocID="{BCA5C7D7-B4F9-47B5-AB77-B8B7D440621E}" presName="parentText" presStyleLbl="node1" presStyleIdx="0" presStyleCnt="1">
        <dgm:presLayoutVars>
          <dgm:chMax val="0"/>
          <dgm:bulletEnabled val="1"/>
        </dgm:presLayoutVars>
      </dgm:prSet>
      <dgm:spPr/>
    </dgm:pt>
  </dgm:ptLst>
  <dgm:cxnLst>
    <dgm:cxn modelId="{E04C3872-6CA5-4222-88B9-372231680149}" type="presOf" srcId="{BCA5C7D7-B4F9-47B5-AB77-B8B7D440621E}" destId="{F9965151-61BE-4587-9B8C-90A44A1B0780}" srcOrd="0" destOrd="0" presId="urn:microsoft.com/office/officeart/2005/8/layout/vList2"/>
    <dgm:cxn modelId="{E2F6BD61-CF7C-4787-B5C5-339DAF92964B}" type="presOf" srcId="{4ABB6F4D-CCF3-4461-A505-671E32A90D25}" destId="{5FF4F00E-881A-45F8-8CA2-BEE64C25E977}" srcOrd="0" destOrd="0" presId="urn:microsoft.com/office/officeart/2005/8/layout/vList2"/>
    <dgm:cxn modelId="{8E1C9428-F1A6-4779-B3E9-F3C9E129C714}" srcId="{4ABB6F4D-CCF3-4461-A505-671E32A90D25}" destId="{BCA5C7D7-B4F9-47B5-AB77-B8B7D440621E}" srcOrd="0" destOrd="0" parTransId="{7856422D-7F21-4EA0-AAA4-035A2426ABC7}" sibTransId="{17D6A806-72B6-498E-B924-6AE111265217}"/>
    <dgm:cxn modelId="{B17C2B4C-2665-4665-95A7-05CC80B24C39}" type="presParOf" srcId="{5FF4F00E-881A-45F8-8CA2-BEE64C25E977}" destId="{F9965151-61BE-4587-9B8C-90A44A1B078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EDBAF1-0A37-473E-AE7F-195F9166E6A0}"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tr-TR"/>
        </a:p>
      </dgm:t>
    </dgm:pt>
    <dgm:pt modelId="{DAA964CC-3B80-4099-8381-825378738933}">
      <dgm:prSet/>
      <dgm:spPr/>
      <dgm:t>
        <a:bodyPr/>
        <a:lstStyle/>
        <a:p>
          <a:pPr rtl="0"/>
          <a:r>
            <a:rPr lang="tr-TR" dirty="0" smtClean="0"/>
            <a:t>Bu virüslerin neden olduğu enfeksiyonlar genellikle burun akıntısı, burun tıkanıklığı, boğaz ağrısı ve ateşin olduğu, üst solunum yolu enfeksiyonu şeklindedir.</a:t>
          </a:r>
          <a:endParaRPr lang="tr-TR" dirty="0"/>
        </a:p>
      </dgm:t>
    </dgm:pt>
    <dgm:pt modelId="{C03DF7BA-013A-4B13-8232-6F62FFE9B626}" type="parTrans" cxnId="{FE1C70B9-25E9-4DE4-9D71-63C8AA3732C4}">
      <dgm:prSet/>
      <dgm:spPr/>
      <dgm:t>
        <a:bodyPr/>
        <a:lstStyle/>
        <a:p>
          <a:endParaRPr lang="tr-TR"/>
        </a:p>
      </dgm:t>
    </dgm:pt>
    <dgm:pt modelId="{2E5F6405-6D11-4BE3-9EE7-026DFB4DEA83}" type="sibTrans" cxnId="{FE1C70B9-25E9-4DE4-9D71-63C8AA3732C4}">
      <dgm:prSet/>
      <dgm:spPr/>
      <dgm:t>
        <a:bodyPr/>
        <a:lstStyle/>
        <a:p>
          <a:endParaRPr lang="tr-TR"/>
        </a:p>
      </dgm:t>
    </dgm:pt>
    <dgm:pt modelId="{0F752827-0E74-4731-8D73-F55D49560556}">
      <dgm:prSet/>
      <dgm:spPr/>
      <dgm:t>
        <a:bodyPr/>
        <a:lstStyle/>
        <a:p>
          <a:pPr rtl="0"/>
          <a:r>
            <a:rPr lang="tr-TR" dirty="0" smtClean="0"/>
            <a:t>Ancak bazen akciğerleri, alt solunum yollarını etkileyerek </a:t>
          </a:r>
          <a:r>
            <a:rPr lang="tr-TR" dirty="0" err="1" smtClean="0"/>
            <a:t>zatürre</a:t>
          </a:r>
          <a:r>
            <a:rPr lang="tr-TR" dirty="0" smtClean="0"/>
            <a:t> ve bazen de ölüme neden olabilmektedir.</a:t>
          </a:r>
          <a:endParaRPr lang="tr-TR" dirty="0"/>
        </a:p>
      </dgm:t>
    </dgm:pt>
    <dgm:pt modelId="{A54FD152-4B66-470F-9325-25FCCEB89570}" type="parTrans" cxnId="{4BB6845A-898A-47C3-9AC3-2A92210AD764}">
      <dgm:prSet/>
      <dgm:spPr/>
      <dgm:t>
        <a:bodyPr/>
        <a:lstStyle/>
        <a:p>
          <a:endParaRPr lang="tr-TR"/>
        </a:p>
      </dgm:t>
    </dgm:pt>
    <dgm:pt modelId="{637C1AD1-4ECB-42E2-ADA4-2366416F7ED3}" type="sibTrans" cxnId="{4BB6845A-898A-47C3-9AC3-2A92210AD764}">
      <dgm:prSet/>
      <dgm:spPr/>
      <dgm:t>
        <a:bodyPr/>
        <a:lstStyle/>
        <a:p>
          <a:endParaRPr lang="tr-TR"/>
        </a:p>
      </dgm:t>
    </dgm:pt>
    <dgm:pt modelId="{A47B7F95-D575-4978-8263-69F675AC5A7A}" type="pres">
      <dgm:prSet presAssocID="{39EDBAF1-0A37-473E-AE7F-195F9166E6A0}" presName="linear" presStyleCnt="0">
        <dgm:presLayoutVars>
          <dgm:animLvl val="lvl"/>
          <dgm:resizeHandles val="exact"/>
        </dgm:presLayoutVars>
      </dgm:prSet>
      <dgm:spPr/>
    </dgm:pt>
    <dgm:pt modelId="{5D5BB098-5F9F-4F4D-AEC5-2165A6EE0779}" type="pres">
      <dgm:prSet presAssocID="{DAA964CC-3B80-4099-8381-825378738933}" presName="parentText" presStyleLbl="node1" presStyleIdx="0" presStyleCnt="2">
        <dgm:presLayoutVars>
          <dgm:chMax val="0"/>
          <dgm:bulletEnabled val="1"/>
        </dgm:presLayoutVars>
      </dgm:prSet>
      <dgm:spPr/>
    </dgm:pt>
    <dgm:pt modelId="{634DFFAB-9A99-4794-8F51-2E3FE9BFCCB2}" type="pres">
      <dgm:prSet presAssocID="{2E5F6405-6D11-4BE3-9EE7-026DFB4DEA83}" presName="spacer" presStyleCnt="0"/>
      <dgm:spPr/>
    </dgm:pt>
    <dgm:pt modelId="{DCC12C17-3CB9-47A6-8140-84BC37AFC946}" type="pres">
      <dgm:prSet presAssocID="{0F752827-0E74-4731-8D73-F55D49560556}" presName="parentText" presStyleLbl="node1" presStyleIdx="1" presStyleCnt="2">
        <dgm:presLayoutVars>
          <dgm:chMax val="0"/>
          <dgm:bulletEnabled val="1"/>
        </dgm:presLayoutVars>
      </dgm:prSet>
      <dgm:spPr/>
    </dgm:pt>
  </dgm:ptLst>
  <dgm:cxnLst>
    <dgm:cxn modelId="{4BB6845A-898A-47C3-9AC3-2A92210AD764}" srcId="{39EDBAF1-0A37-473E-AE7F-195F9166E6A0}" destId="{0F752827-0E74-4731-8D73-F55D49560556}" srcOrd="1" destOrd="0" parTransId="{A54FD152-4B66-470F-9325-25FCCEB89570}" sibTransId="{637C1AD1-4ECB-42E2-ADA4-2366416F7ED3}"/>
    <dgm:cxn modelId="{400BFE87-F26A-45DF-ABCA-C97335EE4476}" type="presOf" srcId="{0F752827-0E74-4731-8D73-F55D49560556}" destId="{DCC12C17-3CB9-47A6-8140-84BC37AFC946}" srcOrd="0" destOrd="0" presId="urn:microsoft.com/office/officeart/2005/8/layout/vList2"/>
    <dgm:cxn modelId="{D7FADED5-BC3E-4208-85FC-80AEC98A4728}" type="presOf" srcId="{39EDBAF1-0A37-473E-AE7F-195F9166E6A0}" destId="{A47B7F95-D575-4978-8263-69F675AC5A7A}" srcOrd="0" destOrd="0" presId="urn:microsoft.com/office/officeart/2005/8/layout/vList2"/>
    <dgm:cxn modelId="{A091F180-C566-460D-A2AE-EA77A56ABA29}" type="presOf" srcId="{DAA964CC-3B80-4099-8381-825378738933}" destId="{5D5BB098-5F9F-4F4D-AEC5-2165A6EE0779}" srcOrd="0" destOrd="0" presId="urn:microsoft.com/office/officeart/2005/8/layout/vList2"/>
    <dgm:cxn modelId="{FE1C70B9-25E9-4DE4-9D71-63C8AA3732C4}" srcId="{39EDBAF1-0A37-473E-AE7F-195F9166E6A0}" destId="{DAA964CC-3B80-4099-8381-825378738933}" srcOrd="0" destOrd="0" parTransId="{C03DF7BA-013A-4B13-8232-6F62FFE9B626}" sibTransId="{2E5F6405-6D11-4BE3-9EE7-026DFB4DEA83}"/>
    <dgm:cxn modelId="{88943B7C-8CF8-45F5-932E-840630283335}" type="presParOf" srcId="{A47B7F95-D575-4978-8263-69F675AC5A7A}" destId="{5D5BB098-5F9F-4F4D-AEC5-2165A6EE0779}" srcOrd="0" destOrd="0" presId="urn:microsoft.com/office/officeart/2005/8/layout/vList2"/>
    <dgm:cxn modelId="{D11CDCBB-0BCB-4C68-BC7E-1D7A0D1EE891}" type="presParOf" srcId="{A47B7F95-D575-4978-8263-69F675AC5A7A}" destId="{634DFFAB-9A99-4794-8F51-2E3FE9BFCCB2}" srcOrd="1" destOrd="0" presId="urn:microsoft.com/office/officeart/2005/8/layout/vList2"/>
    <dgm:cxn modelId="{FBDDE5F8-2EFD-4827-98E3-63CE5AD83191}" type="presParOf" srcId="{A47B7F95-D575-4978-8263-69F675AC5A7A}" destId="{DCC12C17-3CB9-47A6-8140-84BC37AFC946}"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17AD37-A197-45A8-A882-DC51D60A949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tr-TR"/>
        </a:p>
      </dgm:t>
    </dgm:pt>
    <dgm:pt modelId="{ABE6E7C7-14D1-4AA3-88AC-904DE0B34BFC}">
      <dgm:prSet/>
      <dgm:spPr/>
      <dgm:t>
        <a:bodyPr/>
        <a:lstStyle/>
        <a:p>
          <a:pPr rtl="0"/>
          <a:r>
            <a:rPr lang="tr-TR" dirty="0" smtClean="0"/>
            <a:t>Ülkemize, Çin Halk Cumhuriyeti ve vakaların yoğun olarak görüldüğü diğer ülkelerden (Dünya Sağlık Örgütü tarafından şimdilik Kore, Japonya ve Tayland olarak belirlenmiştir) öğrenciler gelebilmektedir.</a:t>
          </a:r>
          <a:endParaRPr lang="tr-TR" dirty="0"/>
        </a:p>
      </dgm:t>
    </dgm:pt>
    <dgm:pt modelId="{3AF884CE-BB3F-4217-9E53-0AA0474932D6}" type="parTrans" cxnId="{2BB41D62-A5B2-4CFF-85EA-C1BC391221FF}">
      <dgm:prSet/>
      <dgm:spPr/>
      <dgm:t>
        <a:bodyPr/>
        <a:lstStyle/>
        <a:p>
          <a:endParaRPr lang="tr-TR"/>
        </a:p>
      </dgm:t>
    </dgm:pt>
    <dgm:pt modelId="{8873E3D3-FC2D-42FA-8E55-20349D79B123}" type="sibTrans" cxnId="{2BB41D62-A5B2-4CFF-85EA-C1BC391221FF}">
      <dgm:prSet/>
      <dgm:spPr/>
      <dgm:t>
        <a:bodyPr/>
        <a:lstStyle/>
        <a:p>
          <a:endParaRPr lang="tr-TR"/>
        </a:p>
      </dgm:t>
    </dgm:pt>
    <dgm:pt modelId="{24ECD827-B15B-476C-9FAB-DDED93D914DD}" type="pres">
      <dgm:prSet presAssocID="{AB17AD37-A197-45A8-A882-DC51D60A9493}" presName="linear" presStyleCnt="0">
        <dgm:presLayoutVars>
          <dgm:animLvl val="lvl"/>
          <dgm:resizeHandles val="exact"/>
        </dgm:presLayoutVars>
      </dgm:prSet>
      <dgm:spPr/>
    </dgm:pt>
    <dgm:pt modelId="{C5A6E838-6405-4A75-862D-8402FD2789F4}" type="pres">
      <dgm:prSet presAssocID="{ABE6E7C7-14D1-4AA3-88AC-904DE0B34BFC}" presName="parentText" presStyleLbl="node1" presStyleIdx="0" presStyleCnt="1">
        <dgm:presLayoutVars>
          <dgm:chMax val="0"/>
          <dgm:bulletEnabled val="1"/>
        </dgm:presLayoutVars>
      </dgm:prSet>
      <dgm:spPr/>
    </dgm:pt>
  </dgm:ptLst>
  <dgm:cxnLst>
    <dgm:cxn modelId="{2BB41D62-A5B2-4CFF-85EA-C1BC391221FF}" srcId="{AB17AD37-A197-45A8-A882-DC51D60A9493}" destId="{ABE6E7C7-14D1-4AA3-88AC-904DE0B34BFC}" srcOrd="0" destOrd="0" parTransId="{3AF884CE-BB3F-4217-9E53-0AA0474932D6}" sibTransId="{8873E3D3-FC2D-42FA-8E55-20349D79B123}"/>
    <dgm:cxn modelId="{BE66A217-3759-488C-92D1-DDDA772C1550}" type="presOf" srcId="{AB17AD37-A197-45A8-A882-DC51D60A9493}" destId="{24ECD827-B15B-476C-9FAB-DDED93D914DD}" srcOrd="0" destOrd="0" presId="urn:microsoft.com/office/officeart/2005/8/layout/vList2"/>
    <dgm:cxn modelId="{28C3AF03-08E7-4EC6-B0A6-E2D2BA0982B4}" type="presOf" srcId="{ABE6E7C7-14D1-4AA3-88AC-904DE0B34BFC}" destId="{C5A6E838-6405-4A75-862D-8402FD2789F4}" srcOrd="0" destOrd="0" presId="urn:microsoft.com/office/officeart/2005/8/layout/vList2"/>
    <dgm:cxn modelId="{807EC264-BB88-4C9B-913E-3B247FE8CF7D}" type="presParOf" srcId="{24ECD827-B15B-476C-9FAB-DDED93D914DD}" destId="{C5A6E838-6405-4A75-862D-8402FD2789F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DAAD38-2086-4248-BD8E-9259CB05139D}" type="doc">
      <dgm:prSet loTypeId="urn:microsoft.com/office/officeart/2005/8/layout/vList2" loCatId="list" qsTypeId="urn:microsoft.com/office/officeart/2005/8/quickstyle/simple1" qsCatId="simple" csTypeId="urn:microsoft.com/office/officeart/2005/8/colors/accent3_3" csCatId="accent3"/>
      <dgm:spPr/>
      <dgm:t>
        <a:bodyPr/>
        <a:lstStyle/>
        <a:p>
          <a:endParaRPr lang="tr-TR"/>
        </a:p>
      </dgm:t>
    </dgm:pt>
    <dgm:pt modelId="{0AB601A9-B7F4-413B-8EC1-C65B410A2E3B}">
      <dgm:prSet/>
      <dgm:spPr/>
      <dgm:t>
        <a:bodyPr/>
        <a:lstStyle/>
        <a:p>
          <a:pPr rtl="0"/>
          <a:r>
            <a:rPr lang="tr-TR" dirty="0" smtClean="0"/>
            <a:t>Kurumunuz/Kuruluşunuz bünyesindeki okulunuzda eğitim ve öğrenim gören ya da konaklama biriminde (yurt/otel/motel/pansiyon vb.) kalan öğrenciler arasında; son 14 günde Çin veya vakaların yoğun olarak görüldüğü diğer ülkelerde (Dünya Sağlık Örgütü tarafından şimdilik Kore, Japonya ve Tayland olarak belirlenmiştir) bulunma öyküsü olan veya sağlık kurumları tarafından doğrulanmış 2019-</a:t>
          </a:r>
          <a:r>
            <a:rPr lang="tr-TR" dirty="0" err="1" smtClean="0"/>
            <a:t>nCoV</a:t>
          </a:r>
          <a:r>
            <a:rPr lang="tr-TR" dirty="0" smtClean="0"/>
            <a:t> enfeksiyonu vakası ile yakın temas eden ve</a:t>
          </a:r>
          <a:endParaRPr lang="tr-TR" dirty="0"/>
        </a:p>
      </dgm:t>
    </dgm:pt>
    <dgm:pt modelId="{C0830FB1-EC9E-4E87-AE31-85D8C901A67F}" type="parTrans" cxnId="{3F57DCAC-1432-4363-A65C-C9A0AA1DFABA}">
      <dgm:prSet/>
      <dgm:spPr/>
      <dgm:t>
        <a:bodyPr/>
        <a:lstStyle/>
        <a:p>
          <a:endParaRPr lang="tr-TR"/>
        </a:p>
      </dgm:t>
    </dgm:pt>
    <dgm:pt modelId="{89E23CE2-0EC9-42E5-8179-0AC2375724E3}" type="sibTrans" cxnId="{3F57DCAC-1432-4363-A65C-C9A0AA1DFABA}">
      <dgm:prSet/>
      <dgm:spPr/>
      <dgm:t>
        <a:bodyPr/>
        <a:lstStyle/>
        <a:p>
          <a:endParaRPr lang="tr-TR"/>
        </a:p>
      </dgm:t>
    </dgm:pt>
    <dgm:pt modelId="{D3E9733C-C8B9-48A1-A5F2-38AEC5DD4DC4}" type="pres">
      <dgm:prSet presAssocID="{C1DAAD38-2086-4248-BD8E-9259CB05139D}" presName="linear" presStyleCnt="0">
        <dgm:presLayoutVars>
          <dgm:animLvl val="lvl"/>
          <dgm:resizeHandles val="exact"/>
        </dgm:presLayoutVars>
      </dgm:prSet>
      <dgm:spPr/>
    </dgm:pt>
    <dgm:pt modelId="{26EA4095-D689-4DB8-9C72-BCAA26A9D498}" type="pres">
      <dgm:prSet presAssocID="{0AB601A9-B7F4-413B-8EC1-C65B410A2E3B}" presName="parentText" presStyleLbl="node1" presStyleIdx="0" presStyleCnt="1">
        <dgm:presLayoutVars>
          <dgm:chMax val="0"/>
          <dgm:bulletEnabled val="1"/>
        </dgm:presLayoutVars>
      </dgm:prSet>
      <dgm:spPr/>
    </dgm:pt>
  </dgm:ptLst>
  <dgm:cxnLst>
    <dgm:cxn modelId="{3F57DCAC-1432-4363-A65C-C9A0AA1DFABA}" srcId="{C1DAAD38-2086-4248-BD8E-9259CB05139D}" destId="{0AB601A9-B7F4-413B-8EC1-C65B410A2E3B}" srcOrd="0" destOrd="0" parTransId="{C0830FB1-EC9E-4E87-AE31-85D8C901A67F}" sibTransId="{89E23CE2-0EC9-42E5-8179-0AC2375724E3}"/>
    <dgm:cxn modelId="{166E9F7C-A667-4557-A5D2-C95B546F187D}" type="presOf" srcId="{C1DAAD38-2086-4248-BD8E-9259CB05139D}" destId="{D3E9733C-C8B9-48A1-A5F2-38AEC5DD4DC4}" srcOrd="0" destOrd="0" presId="urn:microsoft.com/office/officeart/2005/8/layout/vList2"/>
    <dgm:cxn modelId="{5D63CDBB-6A52-4801-A418-FC189E43BC39}" type="presOf" srcId="{0AB601A9-B7F4-413B-8EC1-C65B410A2E3B}" destId="{26EA4095-D689-4DB8-9C72-BCAA26A9D498}" srcOrd="0" destOrd="0" presId="urn:microsoft.com/office/officeart/2005/8/layout/vList2"/>
    <dgm:cxn modelId="{BA6C0828-D3AD-4D7D-8362-80DD3642056C}" type="presParOf" srcId="{D3E9733C-C8B9-48A1-A5F2-38AEC5DD4DC4}" destId="{26EA4095-D689-4DB8-9C72-BCAA26A9D49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EB9EE6-6A0D-4C8B-BACC-14BF3F439256}"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7BF36B90-E785-4B16-9809-4B9C6ED707C0}">
      <dgm:prSet/>
      <dgm:spPr/>
      <dgm:t>
        <a:bodyPr/>
        <a:lstStyle/>
        <a:p>
          <a:pPr rtl="0"/>
          <a:r>
            <a:rPr lang="tr-TR" dirty="0" smtClean="0"/>
            <a:t>ateş, öksürük, solunum sıkıntısı, hızlı nefes alıp verme, göğüs ağrısı gibi şikâyetleri bulunan öğrenciler olduğunda öncelikle 112’ye bilgi verilmesi, şikâyeti olan öğrencinin diğer öğrencilerden ivedilikle ayrılıp tıbbi/cerrahi maske takması ve sağlık kuruluşlarına 112 aracılığıyla başvurması sağlanmalıdır. </a:t>
          </a:r>
          <a:endParaRPr lang="tr-TR" dirty="0"/>
        </a:p>
      </dgm:t>
    </dgm:pt>
    <dgm:pt modelId="{C2D29096-5311-4EFA-B4E9-BFD3A8D7EDD0}" type="parTrans" cxnId="{C4EE3EC2-F02B-4154-814B-2FC9D76FBD52}">
      <dgm:prSet/>
      <dgm:spPr/>
      <dgm:t>
        <a:bodyPr/>
        <a:lstStyle/>
        <a:p>
          <a:endParaRPr lang="tr-TR"/>
        </a:p>
      </dgm:t>
    </dgm:pt>
    <dgm:pt modelId="{1482FB23-A9CF-4B9E-A4DF-5C9EB4E4E8BF}" type="sibTrans" cxnId="{C4EE3EC2-F02B-4154-814B-2FC9D76FBD52}">
      <dgm:prSet/>
      <dgm:spPr/>
      <dgm:t>
        <a:bodyPr/>
        <a:lstStyle/>
        <a:p>
          <a:endParaRPr lang="tr-TR"/>
        </a:p>
      </dgm:t>
    </dgm:pt>
    <dgm:pt modelId="{E0267152-E5E0-4169-8975-DFD7275653A5}" type="pres">
      <dgm:prSet presAssocID="{12EB9EE6-6A0D-4C8B-BACC-14BF3F439256}" presName="linear" presStyleCnt="0">
        <dgm:presLayoutVars>
          <dgm:animLvl val="lvl"/>
          <dgm:resizeHandles val="exact"/>
        </dgm:presLayoutVars>
      </dgm:prSet>
      <dgm:spPr/>
    </dgm:pt>
    <dgm:pt modelId="{3ECA1E28-8D4C-4DC1-8D79-BBF739662329}" type="pres">
      <dgm:prSet presAssocID="{7BF36B90-E785-4B16-9809-4B9C6ED707C0}" presName="parentText" presStyleLbl="node1" presStyleIdx="0" presStyleCnt="1">
        <dgm:presLayoutVars>
          <dgm:chMax val="0"/>
          <dgm:bulletEnabled val="1"/>
        </dgm:presLayoutVars>
      </dgm:prSet>
      <dgm:spPr/>
    </dgm:pt>
  </dgm:ptLst>
  <dgm:cxnLst>
    <dgm:cxn modelId="{C4EE3EC2-F02B-4154-814B-2FC9D76FBD52}" srcId="{12EB9EE6-6A0D-4C8B-BACC-14BF3F439256}" destId="{7BF36B90-E785-4B16-9809-4B9C6ED707C0}" srcOrd="0" destOrd="0" parTransId="{C2D29096-5311-4EFA-B4E9-BFD3A8D7EDD0}" sibTransId="{1482FB23-A9CF-4B9E-A4DF-5C9EB4E4E8BF}"/>
    <dgm:cxn modelId="{C8EC13C0-33D8-408E-9B09-7C3671B4235F}" type="presOf" srcId="{12EB9EE6-6A0D-4C8B-BACC-14BF3F439256}" destId="{E0267152-E5E0-4169-8975-DFD7275653A5}" srcOrd="0" destOrd="0" presId="urn:microsoft.com/office/officeart/2005/8/layout/vList2"/>
    <dgm:cxn modelId="{DAB7F658-7E0C-4CE3-A790-6C750B4D0CCE}" type="presOf" srcId="{7BF36B90-E785-4B16-9809-4B9C6ED707C0}" destId="{3ECA1E28-8D4C-4DC1-8D79-BBF739662329}" srcOrd="0" destOrd="0" presId="urn:microsoft.com/office/officeart/2005/8/layout/vList2"/>
    <dgm:cxn modelId="{DC717BC1-B724-49E9-AA82-739638E866AF}" type="presParOf" srcId="{E0267152-E5E0-4169-8975-DFD7275653A5}" destId="{3ECA1E28-8D4C-4DC1-8D79-BBF73966232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C91F9F-068F-4423-A2DC-6A04E597BF1A}"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tr-TR"/>
        </a:p>
      </dgm:t>
    </dgm:pt>
    <dgm:pt modelId="{0A912089-C3BD-414C-845C-447C58172417}">
      <dgm:prSet/>
      <dgm:spPr/>
      <dgm:t>
        <a:bodyPr/>
        <a:lstStyle/>
        <a:p>
          <a:pPr rtl="0"/>
          <a:r>
            <a:rPr lang="tr-TR" dirty="0" smtClean="0"/>
            <a:t>Sınıflar ve konaklama birimi odaları iyi havalandırılmalı ve standart genel temizliği yapılmalıdır.</a:t>
          </a:r>
          <a:endParaRPr lang="tr-TR" dirty="0"/>
        </a:p>
      </dgm:t>
    </dgm:pt>
    <dgm:pt modelId="{067AB934-0FA2-4304-B264-69E8404E95DB}" type="parTrans" cxnId="{2335147B-4B4F-4AF0-8E03-DB2A3C8E9F46}">
      <dgm:prSet/>
      <dgm:spPr/>
      <dgm:t>
        <a:bodyPr/>
        <a:lstStyle/>
        <a:p>
          <a:endParaRPr lang="tr-TR"/>
        </a:p>
      </dgm:t>
    </dgm:pt>
    <dgm:pt modelId="{368178AC-09A3-47F4-A4EA-0E9859928462}" type="sibTrans" cxnId="{2335147B-4B4F-4AF0-8E03-DB2A3C8E9F46}">
      <dgm:prSet/>
      <dgm:spPr/>
      <dgm:t>
        <a:bodyPr/>
        <a:lstStyle/>
        <a:p>
          <a:endParaRPr lang="tr-TR"/>
        </a:p>
      </dgm:t>
    </dgm:pt>
    <dgm:pt modelId="{A3208DF1-3502-4ECF-A5A1-083B8CB0392D}">
      <dgm:prSet/>
      <dgm:spPr/>
      <dgm:t>
        <a:bodyPr/>
        <a:lstStyle/>
        <a:p>
          <a:pPr rtl="0"/>
          <a:r>
            <a:rPr lang="tr-TR" dirty="0" smtClean="0"/>
            <a:t>Öğrencilerin el hijyenine dikkat etmeleri sağlanmalıdır. Eller en az 20 saniye boyunca sabun ve suyla yıkanmalı, sabun ve suyun olmadığı durumlarda alkollü el antiseptiği kullanılmalıdır. Bunun için erişilebilir yerlere alkollü el antiseptiği konulması uygundur. </a:t>
          </a:r>
          <a:endParaRPr lang="tr-TR" dirty="0"/>
        </a:p>
      </dgm:t>
    </dgm:pt>
    <dgm:pt modelId="{28DC3DDA-FFE9-41B8-86FF-B3770E0B79AB}" type="parTrans" cxnId="{EC13799B-F366-4FBB-88F2-FD04C30CB787}">
      <dgm:prSet/>
      <dgm:spPr/>
      <dgm:t>
        <a:bodyPr/>
        <a:lstStyle/>
        <a:p>
          <a:endParaRPr lang="tr-TR"/>
        </a:p>
      </dgm:t>
    </dgm:pt>
    <dgm:pt modelId="{1D1771EB-901B-45E6-9904-D4BB702FF43F}" type="sibTrans" cxnId="{EC13799B-F366-4FBB-88F2-FD04C30CB787}">
      <dgm:prSet/>
      <dgm:spPr/>
      <dgm:t>
        <a:bodyPr/>
        <a:lstStyle/>
        <a:p>
          <a:endParaRPr lang="tr-TR"/>
        </a:p>
      </dgm:t>
    </dgm:pt>
    <dgm:pt modelId="{C1705CB2-11D1-4E78-9E9C-EBB9F030DE20}" type="pres">
      <dgm:prSet presAssocID="{FAC91F9F-068F-4423-A2DC-6A04E597BF1A}" presName="linear" presStyleCnt="0">
        <dgm:presLayoutVars>
          <dgm:animLvl val="lvl"/>
          <dgm:resizeHandles val="exact"/>
        </dgm:presLayoutVars>
      </dgm:prSet>
      <dgm:spPr/>
    </dgm:pt>
    <dgm:pt modelId="{AE5F8C49-42C0-4E94-A100-92E28390F40F}" type="pres">
      <dgm:prSet presAssocID="{0A912089-C3BD-414C-845C-447C58172417}" presName="parentText" presStyleLbl="node1" presStyleIdx="0" presStyleCnt="2">
        <dgm:presLayoutVars>
          <dgm:chMax val="0"/>
          <dgm:bulletEnabled val="1"/>
        </dgm:presLayoutVars>
      </dgm:prSet>
      <dgm:spPr/>
    </dgm:pt>
    <dgm:pt modelId="{10E8A0F1-00FE-4139-86AE-767820A6B1E0}" type="pres">
      <dgm:prSet presAssocID="{368178AC-09A3-47F4-A4EA-0E9859928462}" presName="spacer" presStyleCnt="0"/>
      <dgm:spPr/>
    </dgm:pt>
    <dgm:pt modelId="{FE38D08E-48B8-4980-9BCA-9CE17E5B6A4A}" type="pres">
      <dgm:prSet presAssocID="{A3208DF1-3502-4ECF-A5A1-083B8CB0392D}" presName="parentText" presStyleLbl="node1" presStyleIdx="1" presStyleCnt="2">
        <dgm:presLayoutVars>
          <dgm:chMax val="0"/>
          <dgm:bulletEnabled val="1"/>
        </dgm:presLayoutVars>
      </dgm:prSet>
      <dgm:spPr/>
    </dgm:pt>
  </dgm:ptLst>
  <dgm:cxnLst>
    <dgm:cxn modelId="{3A035866-8B43-407C-AC7A-B8F169EDF123}" type="presOf" srcId="{FAC91F9F-068F-4423-A2DC-6A04E597BF1A}" destId="{C1705CB2-11D1-4E78-9E9C-EBB9F030DE20}" srcOrd="0" destOrd="0" presId="urn:microsoft.com/office/officeart/2005/8/layout/vList2"/>
    <dgm:cxn modelId="{2335147B-4B4F-4AF0-8E03-DB2A3C8E9F46}" srcId="{FAC91F9F-068F-4423-A2DC-6A04E597BF1A}" destId="{0A912089-C3BD-414C-845C-447C58172417}" srcOrd="0" destOrd="0" parTransId="{067AB934-0FA2-4304-B264-69E8404E95DB}" sibTransId="{368178AC-09A3-47F4-A4EA-0E9859928462}"/>
    <dgm:cxn modelId="{EC13799B-F366-4FBB-88F2-FD04C30CB787}" srcId="{FAC91F9F-068F-4423-A2DC-6A04E597BF1A}" destId="{A3208DF1-3502-4ECF-A5A1-083B8CB0392D}" srcOrd="1" destOrd="0" parTransId="{28DC3DDA-FFE9-41B8-86FF-B3770E0B79AB}" sibTransId="{1D1771EB-901B-45E6-9904-D4BB702FF43F}"/>
    <dgm:cxn modelId="{38831497-0255-40E6-89AA-4FBFCAFFDDAE}" type="presOf" srcId="{A3208DF1-3502-4ECF-A5A1-083B8CB0392D}" destId="{FE38D08E-48B8-4980-9BCA-9CE17E5B6A4A}" srcOrd="0" destOrd="0" presId="urn:microsoft.com/office/officeart/2005/8/layout/vList2"/>
    <dgm:cxn modelId="{6778590D-197A-4F93-A948-1A2DE2B993AB}" type="presOf" srcId="{0A912089-C3BD-414C-845C-447C58172417}" destId="{AE5F8C49-42C0-4E94-A100-92E28390F40F}" srcOrd="0" destOrd="0" presId="urn:microsoft.com/office/officeart/2005/8/layout/vList2"/>
    <dgm:cxn modelId="{2A8E5707-161C-4428-BE3E-F8DB18B1A251}" type="presParOf" srcId="{C1705CB2-11D1-4E78-9E9C-EBB9F030DE20}" destId="{AE5F8C49-42C0-4E94-A100-92E28390F40F}" srcOrd="0" destOrd="0" presId="urn:microsoft.com/office/officeart/2005/8/layout/vList2"/>
    <dgm:cxn modelId="{86A65BBE-B018-4135-A335-5DF06AE87D6E}" type="presParOf" srcId="{C1705CB2-11D1-4E78-9E9C-EBB9F030DE20}" destId="{10E8A0F1-00FE-4139-86AE-767820A6B1E0}" srcOrd="1" destOrd="0" presId="urn:microsoft.com/office/officeart/2005/8/layout/vList2"/>
    <dgm:cxn modelId="{A595A19F-871F-42E5-B320-695F27C5570B}" type="presParOf" srcId="{C1705CB2-11D1-4E78-9E9C-EBB9F030DE20}" destId="{FE38D08E-48B8-4980-9BCA-9CE17E5B6A4A}"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00AEB4-C629-4ADA-BFE1-3C71F0109C9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A4E296B0-390A-4AB3-B7AE-8FD4FD7382FC}">
      <dgm:prSet/>
      <dgm:spPr/>
      <dgm:t>
        <a:bodyPr/>
        <a:lstStyle/>
        <a:p>
          <a:pPr rtl="0"/>
          <a:r>
            <a:rPr lang="tr-TR" dirty="0" smtClean="0"/>
            <a:t>Öksürme veya hapşırma sırasında burun ve ağız tek kullanımlık kâğıt mendil ile örtülmeli, kâğıt mendilin bulunmadığı durumlarda ise dirsek içi kullanılmalı, mümkünse kalabalık yerlere girilmemelidir.</a:t>
          </a:r>
          <a:endParaRPr lang="tr-TR" dirty="0"/>
        </a:p>
      </dgm:t>
    </dgm:pt>
    <dgm:pt modelId="{12F98640-CCB2-4E91-97AC-F635EFDBA4FB}" type="parTrans" cxnId="{77444BD4-5A6A-4F65-A068-3C81CB5E8B78}">
      <dgm:prSet/>
      <dgm:spPr/>
      <dgm:t>
        <a:bodyPr/>
        <a:lstStyle/>
        <a:p>
          <a:endParaRPr lang="tr-TR"/>
        </a:p>
      </dgm:t>
    </dgm:pt>
    <dgm:pt modelId="{20EE8223-F6AF-4310-B23C-9A3C53811D1E}" type="sibTrans" cxnId="{77444BD4-5A6A-4F65-A068-3C81CB5E8B78}">
      <dgm:prSet/>
      <dgm:spPr/>
      <dgm:t>
        <a:bodyPr/>
        <a:lstStyle/>
        <a:p>
          <a:endParaRPr lang="tr-TR"/>
        </a:p>
      </dgm:t>
    </dgm:pt>
    <dgm:pt modelId="{358F8B4F-6D35-4D18-9135-0F1FEAA2486B}" type="pres">
      <dgm:prSet presAssocID="{2D00AEB4-C629-4ADA-BFE1-3C71F0109C9A}" presName="linear" presStyleCnt="0">
        <dgm:presLayoutVars>
          <dgm:animLvl val="lvl"/>
          <dgm:resizeHandles val="exact"/>
        </dgm:presLayoutVars>
      </dgm:prSet>
      <dgm:spPr/>
    </dgm:pt>
    <dgm:pt modelId="{DDFA87BF-2FDB-4DCB-B95C-8CED26D88506}" type="pres">
      <dgm:prSet presAssocID="{A4E296B0-390A-4AB3-B7AE-8FD4FD7382FC}" presName="parentText" presStyleLbl="node1" presStyleIdx="0" presStyleCnt="1">
        <dgm:presLayoutVars>
          <dgm:chMax val="0"/>
          <dgm:bulletEnabled val="1"/>
        </dgm:presLayoutVars>
      </dgm:prSet>
      <dgm:spPr/>
    </dgm:pt>
  </dgm:ptLst>
  <dgm:cxnLst>
    <dgm:cxn modelId="{FA4EAF10-FF33-4EFA-9A56-CAA7A9E4AE46}" type="presOf" srcId="{A4E296B0-390A-4AB3-B7AE-8FD4FD7382FC}" destId="{DDFA87BF-2FDB-4DCB-B95C-8CED26D88506}" srcOrd="0" destOrd="0" presId="urn:microsoft.com/office/officeart/2005/8/layout/vList2"/>
    <dgm:cxn modelId="{77444BD4-5A6A-4F65-A068-3C81CB5E8B78}" srcId="{2D00AEB4-C629-4ADA-BFE1-3C71F0109C9A}" destId="{A4E296B0-390A-4AB3-B7AE-8FD4FD7382FC}" srcOrd="0" destOrd="0" parTransId="{12F98640-CCB2-4E91-97AC-F635EFDBA4FB}" sibTransId="{20EE8223-F6AF-4310-B23C-9A3C53811D1E}"/>
    <dgm:cxn modelId="{4FEEB700-3A58-4351-A261-46EB9B924365}" type="presOf" srcId="{2D00AEB4-C629-4ADA-BFE1-3C71F0109C9A}" destId="{358F8B4F-6D35-4D18-9135-0F1FEAA2486B}" srcOrd="0" destOrd="0" presId="urn:microsoft.com/office/officeart/2005/8/layout/vList2"/>
    <dgm:cxn modelId="{8E10CB39-19EF-4CE3-905A-E76279BCB552}" type="presParOf" srcId="{358F8B4F-6D35-4D18-9135-0F1FEAA2486B}" destId="{DDFA87BF-2FDB-4DCB-B95C-8CED26D88506}"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6EF57DF-0259-4D31-937B-8FC36C006FA7}"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DC0DFE7C-B827-4C14-B662-95AA00669B08}">
      <dgm:prSet/>
      <dgm:spPr/>
      <dgm:t>
        <a:bodyPr/>
        <a:lstStyle/>
        <a:p>
          <a:pPr rtl="0"/>
          <a:r>
            <a:rPr lang="tr-TR" dirty="0" smtClean="0"/>
            <a:t>Şikâyetleri olan öğrenci Kurumunuz/Kuruluşunuz bünyesindeki konaklama birimlerinde kalan bir öğrenci ise oda 1 gün boş bırakılır veya hemen yeni öğrenci alınacak ise; odalar, tuvalet, banyo gibi kapalı alanlar iyi havalandırılır,</a:t>
          </a:r>
          <a:endParaRPr lang="tr-TR" dirty="0"/>
        </a:p>
      </dgm:t>
    </dgm:pt>
    <dgm:pt modelId="{1CE95E51-5A4F-4A7C-8992-E318749BF0BE}" type="parTrans" cxnId="{5E2D6428-524F-4C65-BFDD-F90816D7F6EF}">
      <dgm:prSet/>
      <dgm:spPr/>
      <dgm:t>
        <a:bodyPr/>
        <a:lstStyle/>
        <a:p>
          <a:endParaRPr lang="tr-TR"/>
        </a:p>
      </dgm:t>
    </dgm:pt>
    <dgm:pt modelId="{46A5D6EC-EE1B-4BCB-B3D7-1A504FC9B653}" type="sibTrans" cxnId="{5E2D6428-524F-4C65-BFDD-F90816D7F6EF}">
      <dgm:prSet/>
      <dgm:spPr/>
      <dgm:t>
        <a:bodyPr/>
        <a:lstStyle/>
        <a:p>
          <a:endParaRPr lang="tr-TR"/>
        </a:p>
      </dgm:t>
    </dgm:pt>
    <dgm:pt modelId="{BFB80110-219B-408F-BD30-A061E5F72C46}" type="pres">
      <dgm:prSet presAssocID="{36EF57DF-0259-4D31-937B-8FC36C006FA7}" presName="linear" presStyleCnt="0">
        <dgm:presLayoutVars>
          <dgm:animLvl val="lvl"/>
          <dgm:resizeHandles val="exact"/>
        </dgm:presLayoutVars>
      </dgm:prSet>
      <dgm:spPr/>
    </dgm:pt>
    <dgm:pt modelId="{D69D1757-C3CC-428A-985D-7BAEC3E1EDFA}" type="pres">
      <dgm:prSet presAssocID="{DC0DFE7C-B827-4C14-B662-95AA00669B08}" presName="parentText" presStyleLbl="node1" presStyleIdx="0" presStyleCnt="1">
        <dgm:presLayoutVars>
          <dgm:chMax val="0"/>
          <dgm:bulletEnabled val="1"/>
        </dgm:presLayoutVars>
      </dgm:prSet>
      <dgm:spPr/>
    </dgm:pt>
  </dgm:ptLst>
  <dgm:cxnLst>
    <dgm:cxn modelId="{5E2D6428-524F-4C65-BFDD-F90816D7F6EF}" srcId="{36EF57DF-0259-4D31-937B-8FC36C006FA7}" destId="{DC0DFE7C-B827-4C14-B662-95AA00669B08}" srcOrd="0" destOrd="0" parTransId="{1CE95E51-5A4F-4A7C-8992-E318749BF0BE}" sibTransId="{46A5D6EC-EE1B-4BCB-B3D7-1A504FC9B653}"/>
    <dgm:cxn modelId="{01E6630D-C06E-411C-AD93-0F62480BC266}" type="presOf" srcId="{36EF57DF-0259-4D31-937B-8FC36C006FA7}" destId="{BFB80110-219B-408F-BD30-A061E5F72C46}" srcOrd="0" destOrd="0" presId="urn:microsoft.com/office/officeart/2005/8/layout/vList2"/>
    <dgm:cxn modelId="{290E7F24-FBDF-4DF3-9246-5414A6273C1A}" type="presOf" srcId="{DC0DFE7C-B827-4C14-B662-95AA00669B08}" destId="{D69D1757-C3CC-428A-985D-7BAEC3E1EDFA}" srcOrd="0" destOrd="0" presId="urn:microsoft.com/office/officeart/2005/8/layout/vList2"/>
    <dgm:cxn modelId="{1358073E-47D7-4D46-B70C-10F04D24D787}" type="presParOf" srcId="{BFB80110-219B-408F-BD30-A061E5F72C46}" destId="{D69D1757-C3CC-428A-985D-7BAEC3E1EDF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422BA77-D604-4A54-AF5F-E75B7BE668A1}" type="doc">
      <dgm:prSet loTypeId="urn:microsoft.com/office/officeart/2005/8/layout/vList2" loCatId="list" qsTypeId="urn:microsoft.com/office/officeart/2005/8/quickstyle/simple1" qsCatId="simple" csTypeId="urn:microsoft.com/office/officeart/2005/8/colors/accent4_3" csCatId="accent4"/>
      <dgm:spPr/>
      <dgm:t>
        <a:bodyPr/>
        <a:lstStyle/>
        <a:p>
          <a:endParaRPr lang="tr-TR"/>
        </a:p>
      </dgm:t>
    </dgm:pt>
    <dgm:pt modelId="{6329BEF3-4853-424C-96E9-1A72101AA8B6}">
      <dgm:prSet/>
      <dgm:spPr/>
      <dgm:t>
        <a:bodyPr/>
        <a:lstStyle/>
        <a:p>
          <a:pPr rtl="0"/>
          <a:r>
            <a:rPr lang="tr-TR" dirty="0" smtClean="0"/>
            <a:t>temizlik esnasında eldiven kullanılır, banyo, tuvalet, klozet, lavabo, kapı kolları, tırabzanlar ve telefon ahizesi gibi sık kullanılan yüzeyler günde en az bir kez sulandırılmış çamaşır suyuyla (1:100 normal sulandırmada) (Sodyum </a:t>
          </a:r>
          <a:r>
            <a:rPr lang="tr-TR" dirty="0" err="1" smtClean="0"/>
            <a:t>hipoklorit</a:t>
          </a:r>
          <a:r>
            <a:rPr lang="tr-TR" dirty="0" smtClean="0"/>
            <a:t> </a:t>
          </a:r>
          <a:r>
            <a:rPr lang="tr-TR" dirty="0" err="1" smtClean="0"/>
            <a:t>Cas</a:t>
          </a:r>
          <a:r>
            <a:rPr lang="tr-TR" dirty="0" smtClean="0"/>
            <a:t> No: 7681-52-9) temizlenir. </a:t>
          </a:r>
          <a:endParaRPr lang="tr-TR" dirty="0"/>
        </a:p>
      </dgm:t>
    </dgm:pt>
    <dgm:pt modelId="{833B7246-085C-413E-B82B-430386920F8A}" type="parTrans" cxnId="{6155E0B6-5B59-46DD-87EA-62DDC180380F}">
      <dgm:prSet/>
      <dgm:spPr/>
      <dgm:t>
        <a:bodyPr/>
        <a:lstStyle/>
        <a:p>
          <a:endParaRPr lang="tr-TR"/>
        </a:p>
      </dgm:t>
    </dgm:pt>
    <dgm:pt modelId="{57EA3752-F9E7-47CC-B331-460D16274775}" type="sibTrans" cxnId="{6155E0B6-5B59-46DD-87EA-62DDC180380F}">
      <dgm:prSet/>
      <dgm:spPr/>
      <dgm:t>
        <a:bodyPr/>
        <a:lstStyle/>
        <a:p>
          <a:endParaRPr lang="tr-TR"/>
        </a:p>
      </dgm:t>
    </dgm:pt>
    <dgm:pt modelId="{6E60DD3C-D6DE-46FF-B749-FDDF42629C8C}" type="pres">
      <dgm:prSet presAssocID="{A422BA77-D604-4A54-AF5F-E75B7BE668A1}" presName="linear" presStyleCnt="0">
        <dgm:presLayoutVars>
          <dgm:animLvl val="lvl"/>
          <dgm:resizeHandles val="exact"/>
        </dgm:presLayoutVars>
      </dgm:prSet>
      <dgm:spPr/>
    </dgm:pt>
    <dgm:pt modelId="{5ABD0F0E-62D5-4A90-A1B6-909B99435AB4}" type="pres">
      <dgm:prSet presAssocID="{6329BEF3-4853-424C-96E9-1A72101AA8B6}" presName="parentText" presStyleLbl="node1" presStyleIdx="0" presStyleCnt="1">
        <dgm:presLayoutVars>
          <dgm:chMax val="0"/>
          <dgm:bulletEnabled val="1"/>
        </dgm:presLayoutVars>
      </dgm:prSet>
      <dgm:spPr/>
    </dgm:pt>
  </dgm:ptLst>
  <dgm:cxnLst>
    <dgm:cxn modelId="{6155E0B6-5B59-46DD-87EA-62DDC180380F}" srcId="{A422BA77-D604-4A54-AF5F-E75B7BE668A1}" destId="{6329BEF3-4853-424C-96E9-1A72101AA8B6}" srcOrd="0" destOrd="0" parTransId="{833B7246-085C-413E-B82B-430386920F8A}" sibTransId="{57EA3752-F9E7-47CC-B331-460D16274775}"/>
    <dgm:cxn modelId="{A44ED705-82EA-483D-BA95-31816C0EEAC5}" type="presOf" srcId="{A422BA77-D604-4A54-AF5F-E75B7BE668A1}" destId="{6E60DD3C-D6DE-46FF-B749-FDDF42629C8C}" srcOrd="0" destOrd="0" presId="urn:microsoft.com/office/officeart/2005/8/layout/vList2"/>
    <dgm:cxn modelId="{FB8F1855-5769-41E3-9910-BE97910F7C3E}" type="presOf" srcId="{6329BEF3-4853-424C-96E9-1A72101AA8B6}" destId="{5ABD0F0E-62D5-4A90-A1B6-909B99435AB4}" srcOrd="0" destOrd="0" presId="urn:microsoft.com/office/officeart/2005/8/layout/vList2"/>
    <dgm:cxn modelId="{37AF09E2-0C42-4E36-903B-C0A31476CF29}" type="presParOf" srcId="{6E60DD3C-D6DE-46FF-B749-FDDF42629C8C}" destId="{5ABD0F0E-62D5-4A90-A1B6-909B99435AB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6B6974-EE1D-47CC-BFD1-C7B030A07B26}">
      <dsp:nvSpPr>
        <dsp:cNvPr id="0" name=""/>
        <dsp:cNvSpPr/>
      </dsp:nvSpPr>
      <dsp:spPr>
        <a:xfrm>
          <a:off x="0" y="465750"/>
          <a:ext cx="8229600" cy="178425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err="1" smtClean="0"/>
            <a:t>Koronavirüsler</a:t>
          </a:r>
          <a:r>
            <a:rPr lang="tr-TR" sz="2500" kern="1200" dirty="0" smtClean="0"/>
            <a:t>, soğuk algınlığından, Orta Doğu Solunum Sendromu (MERS-</a:t>
          </a:r>
          <a:r>
            <a:rPr lang="tr-TR" sz="2500" kern="1200" dirty="0" err="1" smtClean="0"/>
            <a:t>CoV</a:t>
          </a:r>
          <a:r>
            <a:rPr lang="tr-TR" sz="2500" kern="1200" dirty="0" smtClean="0"/>
            <a:t>) ve Ağır Akut Solunum Sendromu (SARS-</a:t>
          </a:r>
          <a:r>
            <a:rPr lang="tr-TR" sz="2500" kern="1200" dirty="0" err="1" smtClean="0"/>
            <a:t>CoV</a:t>
          </a:r>
          <a:r>
            <a:rPr lang="tr-TR" sz="2500" kern="1200" dirty="0" smtClean="0"/>
            <a:t>) gibi daha ciddi hastalıklara kadar çeşitli hastalıklara neden olan büyük bir virüs ailesidir.</a:t>
          </a:r>
          <a:endParaRPr lang="tr-TR" sz="2500" kern="1200" dirty="0"/>
        </a:p>
      </dsp:txBody>
      <dsp:txXfrm>
        <a:off x="0" y="465750"/>
        <a:ext cx="8229600" cy="1784250"/>
      </dsp:txXfrm>
    </dsp:sp>
    <dsp:sp modelId="{D4ADF857-0ED2-4387-9107-D576AD839552}">
      <dsp:nvSpPr>
        <dsp:cNvPr id="0" name=""/>
        <dsp:cNvSpPr/>
      </dsp:nvSpPr>
      <dsp:spPr>
        <a:xfrm>
          <a:off x="0" y="2322000"/>
          <a:ext cx="8229600" cy="178425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t>Bugün dünya genelinde görülmeye başlayan 2019-</a:t>
          </a:r>
          <a:r>
            <a:rPr lang="tr-TR" sz="2500" kern="1200" dirty="0" err="1" smtClean="0"/>
            <a:t>nCoV</a:t>
          </a:r>
          <a:r>
            <a:rPr lang="tr-TR" sz="2500" kern="1200" dirty="0" smtClean="0"/>
            <a:t> de </a:t>
          </a:r>
          <a:r>
            <a:rPr lang="tr-TR" sz="2500" kern="1200" dirty="0" err="1" smtClean="0"/>
            <a:t>koronavirüs</a:t>
          </a:r>
          <a:r>
            <a:rPr lang="tr-TR" sz="2500" kern="1200" dirty="0" smtClean="0"/>
            <a:t> alt türleri arasında yer almaktadır. </a:t>
          </a:r>
          <a:endParaRPr lang="tr-TR" sz="2500" kern="1200" dirty="0"/>
        </a:p>
      </dsp:txBody>
      <dsp:txXfrm>
        <a:off x="0" y="2322000"/>
        <a:ext cx="8229600" cy="178425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965151-61BE-4587-9B8C-90A44A1B0780}">
      <dsp:nvSpPr>
        <dsp:cNvPr id="0" name=""/>
        <dsp:cNvSpPr/>
      </dsp:nvSpPr>
      <dsp:spPr>
        <a:xfrm>
          <a:off x="0" y="20879"/>
          <a:ext cx="8229600" cy="453024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tr-TR" sz="4400" kern="1200" dirty="0" smtClean="0"/>
            <a:t>Bardak, tabak gibi kullanılan eşyalar su ve deterjanla yıkamalıdır. Çarşaf, havlu gibi materyal ise 60-90°</a:t>
          </a:r>
          <a:r>
            <a:rPr lang="tr-TR" sz="4400" kern="1200" dirty="0" err="1" smtClean="0"/>
            <a:t>C’de</a:t>
          </a:r>
          <a:r>
            <a:rPr lang="tr-TR" sz="4400" kern="1200" dirty="0" smtClean="0"/>
            <a:t> normal deterjan ile çamaşır makinesinde yıkanır.</a:t>
          </a:r>
          <a:endParaRPr lang="tr-TR" sz="4400" kern="1200" dirty="0"/>
        </a:p>
      </dsp:txBody>
      <dsp:txXfrm>
        <a:off x="0" y="20879"/>
        <a:ext cx="8229600" cy="45302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5BB098-5F9F-4F4D-AEC5-2165A6EE0779}">
      <dsp:nvSpPr>
        <dsp:cNvPr id="0" name=""/>
        <dsp:cNvSpPr/>
      </dsp:nvSpPr>
      <dsp:spPr>
        <a:xfrm>
          <a:off x="0" y="28889"/>
          <a:ext cx="8229600" cy="221247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tr-TR" sz="3100" kern="1200" dirty="0" smtClean="0"/>
            <a:t>Bu virüslerin neden olduğu enfeksiyonlar genellikle burun akıntısı, burun tıkanıklığı, boğaz ağrısı ve ateşin olduğu, üst solunum yolu enfeksiyonu şeklindedir.</a:t>
          </a:r>
          <a:endParaRPr lang="tr-TR" sz="3100" kern="1200" dirty="0"/>
        </a:p>
      </dsp:txBody>
      <dsp:txXfrm>
        <a:off x="0" y="28889"/>
        <a:ext cx="8229600" cy="2212470"/>
      </dsp:txXfrm>
    </dsp:sp>
    <dsp:sp modelId="{DCC12C17-3CB9-47A6-8140-84BC37AFC946}">
      <dsp:nvSpPr>
        <dsp:cNvPr id="0" name=""/>
        <dsp:cNvSpPr/>
      </dsp:nvSpPr>
      <dsp:spPr>
        <a:xfrm>
          <a:off x="0" y="2330640"/>
          <a:ext cx="8229600" cy="2212470"/>
        </a:xfrm>
        <a:prstGeom prst="roundRect">
          <a:avLst/>
        </a:prstGeom>
        <a:solidFill>
          <a:schemeClr val="accent3">
            <a:hueOff val="17595341"/>
            <a:satOff val="-40088"/>
            <a:lumOff val="1608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tr-TR" sz="3100" kern="1200" dirty="0" smtClean="0"/>
            <a:t>Ancak bazen akciğerleri, alt solunum yollarını etkileyerek </a:t>
          </a:r>
          <a:r>
            <a:rPr lang="tr-TR" sz="3100" kern="1200" dirty="0" err="1" smtClean="0"/>
            <a:t>zatürre</a:t>
          </a:r>
          <a:r>
            <a:rPr lang="tr-TR" sz="3100" kern="1200" dirty="0" smtClean="0"/>
            <a:t> ve bazen de ölüme neden olabilmektedir.</a:t>
          </a:r>
          <a:endParaRPr lang="tr-TR" sz="3100" kern="1200" dirty="0"/>
        </a:p>
      </dsp:txBody>
      <dsp:txXfrm>
        <a:off x="0" y="2330640"/>
        <a:ext cx="8229600" cy="22124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A6E838-6405-4A75-862D-8402FD2789F4}">
      <dsp:nvSpPr>
        <dsp:cNvPr id="0" name=""/>
        <dsp:cNvSpPr/>
      </dsp:nvSpPr>
      <dsp:spPr>
        <a:xfrm>
          <a:off x="0" y="4500"/>
          <a:ext cx="8229600" cy="4563000"/>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tr-TR" sz="3900" kern="1200" dirty="0" smtClean="0"/>
            <a:t>Ülkemize, Çin Halk Cumhuriyeti ve vakaların yoğun olarak görüldüğü diğer ülkelerden (Dünya Sağlık Örgütü tarafından şimdilik Kore, Japonya ve Tayland olarak belirlenmiştir) öğrenciler gelebilmektedir.</a:t>
          </a:r>
          <a:endParaRPr lang="tr-TR" sz="3900" kern="1200" dirty="0"/>
        </a:p>
      </dsp:txBody>
      <dsp:txXfrm>
        <a:off x="0" y="4500"/>
        <a:ext cx="8229600" cy="45630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EA4095-D689-4DB8-9C72-BCAA26A9D498}">
      <dsp:nvSpPr>
        <dsp:cNvPr id="0" name=""/>
        <dsp:cNvSpPr/>
      </dsp:nvSpPr>
      <dsp:spPr>
        <a:xfrm>
          <a:off x="0" y="74699"/>
          <a:ext cx="8229600" cy="4422600"/>
        </a:xfrm>
        <a:prstGeom prst="roundRect">
          <a:avLst/>
        </a:prstGeom>
        <a:solidFill>
          <a:schemeClr val="accent3">
            <a:shade val="8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t>Kurumunuz/Kuruluşunuz bünyesindeki okulunuzda eğitim ve öğrenim gören ya da konaklama biriminde (yurt/otel/motel/pansiyon vb.) kalan öğrenciler arasında; son 14 günde Çin veya vakaların yoğun olarak görüldüğü diğer ülkelerde (Dünya Sağlık Örgütü tarafından şimdilik Kore, Japonya ve Tayland olarak belirlenmiştir) bulunma öyküsü olan veya sağlık kurumları tarafından doğrulanmış 2019-</a:t>
          </a:r>
          <a:r>
            <a:rPr lang="tr-TR" sz="2700" kern="1200" dirty="0" err="1" smtClean="0"/>
            <a:t>nCoV</a:t>
          </a:r>
          <a:r>
            <a:rPr lang="tr-TR" sz="2700" kern="1200" dirty="0" smtClean="0"/>
            <a:t> enfeksiyonu vakası ile yakın temas eden ve</a:t>
          </a:r>
          <a:endParaRPr lang="tr-TR" sz="2700" kern="1200" dirty="0"/>
        </a:p>
      </dsp:txBody>
      <dsp:txXfrm>
        <a:off x="0" y="74699"/>
        <a:ext cx="8229600" cy="44226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CA1E28-8D4C-4DC1-8D79-BBF739662329}">
      <dsp:nvSpPr>
        <dsp:cNvPr id="0" name=""/>
        <dsp:cNvSpPr/>
      </dsp:nvSpPr>
      <dsp:spPr>
        <a:xfrm>
          <a:off x="0" y="85229"/>
          <a:ext cx="8229600" cy="440154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tr-TR" sz="3300" kern="1200" dirty="0" smtClean="0"/>
            <a:t>ateş, öksürük, solunum sıkıntısı, hızlı nefes alıp verme, göğüs ağrısı gibi şikâyetleri bulunan öğrenciler olduğunda öncelikle 112’ye bilgi verilmesi, şikâyeti olan öğrencinin diğer öğrencilerden ivedilikle ayrılıp tıbbi/cerrahi maske takması ve sağlık kuruluşlarına 112 aracılığıyla başvurması sağlanmalıdır. </a:t>
          </a:r>
          <a:endParaRPr lang="tr-TR" sz="3300" kern="1200" dirty="0"/>
        </a:p>
      </dsp:txBody>
      <dsp:txXfrm>
        <a:off x="0" y="85229"/>
        <a:ext cx="8229600" cy="440154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E5F8C49-42C0-4E94-A100-92E28390F40F}">
      <dsp:nvSpPr>
        <dsp:cNvPr id="0" name=""/>
        <dsp:cNvSpPr/>
      </dsp:nvSpPr>
      <dsp:spPr>
        <a:xfrm>
          <a:off x="0" y="74531"/>
          <a:ext cx="8229600" cy="2175468"/>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t>Sınıflar ve konaklama birimi odaları iyi havalandırılmalı ve standart genel temizliği yapılmalıdır.</a:t>
          </a:r>
          <a:endParaRPr lang="tr-TR" sz="2500" kern="1200" dirty="0"/>
        </a:p>
      </dsp:txBody>
      <dsp:txXfrm>
        <a:off x="0" y="74531"/>
        <a:ext cx="8229600" cy="2175468"/>
      </dsp:txXfrm>
    </dsp:sp>
    <dsp:sp modelId="{FE38D08E-48B8-4980-9BCA-9CE17E5B6A4A}">
      <dsp:nvSpPr>
        <dsp:cNvPr id="0" name=""/>
        <dsp:cNvSpPr/>
      </dsp:nvSpPr>
      <dsp:spPr>
        <a:xfrm>
          <a:off x="0" y="2322000"/>
          <a:ext cx="8229600" cy="2175468"/>
        </a:xfrm>
        <a:prstGeom prst="roundRect">
          <a:avLst/>
        </a:prstGeom>
        <a:solidFill>
          <a:schemeClr val="accent4">
            <a:hueOff val="-4577280"/>
            <a:satOff val="-7851"/>
            <a:lumOff val="-5686"/>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t>Öğrencilerin el hijyenine dikkat etmeleri sağlanmalıdır. Eller en az 20 saniye boyunca sabun ve suyla yıkanmalı, sabun ve suyun olmadığı durumlarda alkollü el antiseptiği kullanılmalıdır. Bunun için erişilebilir yerlere alkollü el antiseptiği konulması uygundur. </a:t>
          </a:r>
          <a:endParaRPr lang="tr-TR" sz="2500" kern="1200" dirty="0"/>
        </a:p>
      </dsp:txBody>
      <dsp:txXfrm>
        <a:off x="0" y="2322000"/>
        <a:ext cx="8229600" cy="217546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FA87BF-2FDB-4DCB-B95C-8CED26D88506}">
      <dsp:nvSpPr>
        <dsp:cNvPr id="0" name=""/>
        <dsp:cNvSpPr/>
      </dsp:nvSpPr>
      <dsp:spPr>
        <a:xfrm>
          <a:off x="0" y="4500"/>
          <a:ext cx="8229600" cy="45630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tr-TR" sz="3900" kern="1200" dirty="0" smtClean="0"/>
            <a:t>Öksürme veya hapşırma sırasında burun ve ağız tek kullanımlık kâğıt mendil ile örtülmeli, kâğıt mendilin bulunmadığı durumlarda ise dirsek içi kullanılmalı, mümkünse kalabalık yerlere girilmemelidir.</a:t>
          </a:r>
          <a:endParaRPr lang="tr-TR" sz="3900" kern="1200" dirty="0"/>
        </a:p>
      </dsp:txBody>
      <dsp:txXfrm>
        <a:off x="0" y="4500"/>
        <a:ext cx="8229600" cy="45630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9D1757-C3CC-428A-985D-7BAEC3E1EDFA}">
      <dsp:nvSpPr>
        <dsp:cNvPr id="0" name=""/>
        <dsp:cNvSpPr/>
      </dsp:nvSpPr>
      <dsp:spPr>
        <a:xfrm>
          <a:off x="0" y="238500"/>
          <a:ext cx="8229600" cy="40950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tr-TR" sz="3500" kern="1200" dirty="0" smtClean="0"/>
            <a:t>Şikâyetleri olan öğrenci Kurumunuz/Kuruluşunuz bünyesindeki konaklama birimlerinde kalan bir öğrenci ise oda 1 gün boş bırakılır veya hemen yeni öğrenci alınacak ise; odalar, tuvalet, banyo gibi kapalı alanlar iyi havalandırılır,</a:t>
          </a:r>
          <a:endParaRPr lang="tr-TR" sz="3500" kern="1200" dirty="0"/>
        </a:p>
      </dsp:txBody>
      <dsp:txXfrm>
        <a:off x="0" y="238500"/>
        <a:ext cx="8229600" cy="409500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BD0F0E-62D5-4A90-A1B6-909B99435AB4}">
      <dsp:nvSpPr>
        <dsp:cNvPr id="0" name=""/>
        <dsp:cNvSpPr/>
      </dsp:nvSpPr>
      <dsp:spPr>
        <a:xfrm>
          <a:off x="0" y="297000"/>
          <a:ext cx="8229600" cy="3977999"/>
        </a:xfrm>
        <a:prstGeom prst="roundRect">
          <a:avLst/>
        </a:prstGeom>
        <a:solidFill>
          <a:schemeClr val="accent4">
            <a:shade val="8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tr-TR" sz="3400" kern="1200" dirty="0" smtClean="0"/>
            <a:t>temizlik esnasında eldiven kullanılır, banyo, tuvalet, klozet, lavabo, kapı kolları, tırabzanlar ve telefon ahizesi gibi sık kullanılan yüzeyler günde en az bir kez sulandırılmış çamaşır suyuyla (1:100 normal sulandırmada) (Sodyum </a:t>
          </a:r>
          <a:r>
            <a:rPr lang="tr-TR" sz="3400" kern="1200" dirty="0" err="1" smtClean="0"/>
            <a:t>hipoklorit</a:t>
          </a:r>
          <a:r>
            <a:rPr lang="tr-TR" sz="3400" kern="1200" dirty="0" smtClean="0"/>
            <a:t> </a:t>
          </a:r>
          <a:r>
            <a:rPr lang="tr-TR" sz="3400" kern="1200" dirty="0" err="1" smtClean="0"/>
            <a:t>Cas</a:t>
          </a:r>
          <a:r>
            <a:rPr lang="tr-TR" sz="3400" kern="1200" dirty="0" smtClean="0"/>
            <a:t> No: 7681-52-9) temizlenir. </a:t>
          </a:r>
          <a:endParaRPr lang="tr-TR" sz="3400" kern="1200" dirty="0"/>
        </a:p>
      </dsp:txBody>
      <dsp:txXfrm>
        <a:off x="0" y="297000"/>
        <a:ext cx="8229600" cy="39779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12.02.2020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12.02.2020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12.02.2020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3429000"/>
            <a:ext cx="7304856" cy="3096344"/>
          </a:xfrm>
        </p:spPr>
        <p:txBody>
          <a:bodyPr/>
          <a:lstStyle/>
          <a:p>
            <a:endParaRPr lang="tr-TR" dirty="0"/>
          </a:p>
        </p:txBody>
      </p:sp>
      <p:sp>
        <p:nvSpPr>
          <p:cNvPr id="2" name="1 Başlık"/>
          <p:cNvSpPr>
            <a:spLocks noGrp="1"/>
          </p:cNvSpPr>
          <p:nvPr>
            <p:ph type="ctrTitle"/>
          </p:nvPr>
        </p:nvSpPr>
        <p:spPr/>
        <p:txBody>
          <a:bodyPr/>
          <a:lstStyle/>
          <a:p>
            <a:r>
              <a:rPr lang="tr-TR" dirty="0" smtClean="0"/>
              <a:t>KORONA VİRÜSÜ</a:t>
            </a:r>
            <a:endParaRPr lang="tr-TR" dirty="0"/>
          </a:p>
        </p:txBody>
      </p:sp>
      <p:pic>
        <p:nvPicPr>
          <p:cNvPr id="4" name="3 Resim" descr="1.jpg"/>
          <p:cNvPicPr>
            <a:picLocks noChangeAspect="1"/>
          </p:cNvPicPr>
          <p:nvPr/>
        </p:nvPicPr>
        <p:blipFill>
          <a:blip r:embed="rId2" cstate="print"/>
          <a:stretch>
            <a:fillRect/>
          </a:stretch>
        </p:blipFill>
        <p:spPr>
          <a:xfrm>
            <a:off x="1475656" y="3645024"/>
            <a:ext cx="6984776" cy="2743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OKUL TEMİZLİĞİ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OKUL TEMİZLİĞİ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KORONA VİRÜSÜ NEDİR?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normAutofit fontScale="90000"/>
          </a:bodyPr>
          <a:lstStyle/>
          <a:p>
            <a:r>
              <a:rPr lang="tr-TR" dirty="0" smtClean="0"/>
              <a:t>KORONA VİRÜSÜ </a:t>
            </a:r>
            <a:r>
              <a:rPr lang="tr-TR" dirty="0" smtClean="0"/>
              <a:t>NASIL BULAŞIR?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ÖĞRENCİLERE UYARI!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ÖĞRENCİLERE UYARI!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ÖĞRENCİLERE UYARI!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OKUL TEMİZLİĞİ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OKUL TEMİZLİĞİ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Başlık"/>
          <p:cNvSpPr>
            <a:spLocks noGrp="1"/>
          </p:cNvSpPr>
          <p:nvPr>
            <p:ph type="title"/>
          </p:nvPr>
        </p:nvSpPr>
        <p:spPr/>
        <p:txBody>
          <a:bodyPr/>
          <a:lstStyle/>
          <a:p>
            <a:r>
              <a:rPr lang="tr-TR" dirty="0" smtClean="0"/>
              <a:t>OKUL TEMİZLİĞİ</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TotalTime>
  <Words>434</Words>
  <Application>Microsoft Office PowerPoint</Application>
  <PresentationFormat>Ekran Gösterisi (4:3)</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Kağıt</vt:lpstr>
      <vt:lpstr>KORONA VİRÜSÜ</vt:lpstr>
      <vt:lpstr>KORONA VİRÜSÜ NEDİR?</vt:lpstr>
      <vt:lpstr>KORONA VİRÜSÜ NASIL BULAŞIR?</vt:lpstr>
      <vt:lpstr>ÖĞRENCİLERE UYARI!</vt:lpstr>
      <vt:lpstr>ÖĞRENCİLERE UYARI!</vt:lpstr>
      <vt:lpstr>ÖĞRENCİLERE UYARI!</vt:lpstr>
      <vt:lpstr>OKUL TEMİZLİĞİ</vt:lpstr>
      <vt:lpstr>OKUL TEMİZLİĞİ</vt:lpstr>
      <vt:lpstr>OKUL TEMİZLİĞİ</vt:lpstr>
      <vt:lpstr>OKUL TEMİZLİĞİ</vt:lpstr>
      <vt:lpstr>OKUL TEMİZLİĞİ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KORONA VİRÜSÜ</dc:title>
  <dc:creator>ATATÜRK ORTAOKULU</dc:creator>
  <cp:lastModifiedBy>SEHER</cp:lastModifiedBy>
  <cp:revision>3</cp:revision>
  <dcterms:created xsi:type="dcterms:W3CDTF">2020-02-12T06:46:09Z</dcterms:created>
  <dcterms:modified xsi:type="dcterms:W3CDTF">2020-02-12T06:59:45Z</dcterms:modified>
</cp:coreProperties>
</file>